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font" Target="fonts/Roboto-regular.fntdata"/><Relationship Id="rId8" Type="http://schemas.openxmlformats.org/officeDocument/2006/relationships/slide" Target="slides/slide3.xml"/><Relationship Id="rId21" Type="http://schemas.openxmlformats.org/officeDocument/2006/relationships/font" Target="fonts/Roboto-boldItalic.fntdata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0" Type="http://schemas.openxmlformats.org/officeDocument/2006/relationships/font" Target="fonts/Roboto-italic.fntdata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24" Type="http://schemas.openxmlformats.org/officeDocument/2006/relationships/customXml" Target="../customXml/item3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23" Type="http://schemas.openxmlformats.org/officeDocument/2006/relationships/customXml" Target="../customXml/item2.xml"/><Relationship Id="rId10" Type="http://schemas.openxmlformats.org/officeDocument/2006/relationships/slide" Target="slides/slide5.xml"/><Relationship Id="rId19" Type="http://schemas.openxmlformats.org/officeDocument/2006/relationships/font" Target="fonts/Roboto-bold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d320065b83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d320065b8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Addison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d2b07412bf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d2b07412bf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2b07412bf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d2b07412bf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d2b07412bf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d2b07412bf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Cooper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d2b07412b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d2b07412b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Cooper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d2b07412bf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d2b07412bf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Addison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d2b07412bf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d2b07412bf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Atif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d2b07412bf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d2b07412bf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Atif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2b07412bf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d2b07412bf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Addison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d2b07412bf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d2b07412bf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Atif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320065b8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d320065b8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460950" y="456603"/>
            <a:ext cx="8222100" cy="162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Times New Roman"/>
                <a:ea typeface="Times New Roman"/>
                <a:cs typeface="Times New Roman"/>
                <a:sym typeface="Times New Roman"/>
              </a:rPr>
              <a:t>Greenhouse Gas Inventory for the Town of Manlius, New York</a:t>
            </a:r>
            <a:endParaRPr sz="3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598100" y="2614035"/>
            <a:ext cx="4242600" cy="7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Presented by,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Atif Ali, Addison Molinaro, and Cooper Pyle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1400" y="1961543"/>
            <a:ext cx="4242601" cy="3181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Total Emissions of Manlius in 2019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22"/>
          <p:cNvSpPr txBox="1"/>
          <p:nvPr>
            <p:ph idx="1" type="body"/>
          </p:nvPr>
        </p:nvSpPr>
        <p:spPr>
          <a:xfrm>
            <a:off x="311700" y="1189825"/>
            <a:ext cx="3233100" cy="33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Vehicle fleet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 - 770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.75 MT CO2e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Buildings and facilities - 85.92 MT CO2e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Streetlights - 18.49 MT CO2e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0" name="Google Shape;15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5950" y="1730100"/>
            <a:ext cx="5178050" cy="311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Discussion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6" name="Google Shape;156;p2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Total emissions for 2019 year - 875.16 MT CO2e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Vehicle fleet - 88%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○"/>
            </a:pPr>
            <a:r>
              <a:rPr lang="en" sz="1800">
                <a:latin typeface="Times New Roman"/>
                <a:ea typeface="Times New Roman"/>
                <a:cs typeface="Times New Roman"/>
                <a:sym typeface="Times New Roman"/>
              </a:rPr>
              <a:t>Diesel 50% in VF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Buildings &amp; facilities - 10%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Streetlights - 2% (winter&gt;)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Recommendations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p2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40201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Electric Vehicles (zero emissions) 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atural gas vehicles </a:t>
            </a: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 (11% </a:t>
            </a:r>
            <a:r>
              <a:rPr lang="en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GHG reductions)</a:t>
            </a:r>
            <a:endParaRPr sz="1900">
              <a:solidFill>
                <a:srgbClr val="33333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Alternative renewable </a:t>
            </a: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fuels - biofuels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Ethanol 85 - </a:t>
            </a:r>
            <a:r>
              <a:rPr lang="en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34% GHG reductions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Biodiesel 20 - </a:t>
            </a:r>
            <a:r>
              <a:rPr lang="en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20% GHG reductions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0" marL="4572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●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Investing in building improvements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Energy audits to assess areas of improvement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Energy efficient windows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0201" lvl="1" marL="914400" rtl="0" algn="l">
              <a:spcBef>
                <a:spcPts val="0"/>
              </a:spcBef>
              <a:spcAft>
                <a:spcPts val="0"/>
              </a:spcAft>
              <a:buSzPct val="100000"/>
              <a:buFont typeface="Times New Roman"/>
              <a:buChar char="○"/>
            </a:pPr>
            <a:r>
              <a:rPr lang="en" sz="1900">
                <a:latin typeface="Times New Roman"/>
                <a:ea typeface="Times New Roman"/>
                <a:cs typeface="Times New Roman"/>
                <a:sym typeface="Times New Roman"/>
              </a:rPr>
              <a:t>Upgraded insulation </a:t>
            </a:r>
            <a:endParaRPr sz="1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Google Shape;163;p24"/>
          <p:cNvSpPr txBox="1"/>
          <p:nvPr/>
        </p:nvSpPr>
        <p:spPr>
          <a:xfrm>
            <a:off x="108850" y="4445150"/>
            <a:ext cx="914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https://afdc.energy.gov/</a:t>
            </a:r>
            <a:endParaRPr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Climate Change Effects in New York State</a:t>
            </a:r>
            <a:r>
              <a:rPr lang="en"/>
              <a:t> </a:t>
            </a:r>
            <a:endParaRPr/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 sz="139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lang="en" sz="1600">
                <a:latin typeface="Times New Roman"/>
                <a:ea typeface="Times New Roman"/>
                <a:cs typeface="Times New Roman"/>
                <a:sym typeface="Times New Roman"/>
              </a:rPr>
              <a:t>https://www.dec.ny.gov/energy/94702.html</a:t>
            </a:r>
            <a:endParaRPr sz="16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7546" y="934750"/>
            <a:ext cx="6460704" cy="363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Climate Smart Community Certification Program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Climate Smart Communities (CSC) is a New York State program that helps local governments take action to reduce greenhouse gas emissions and adapt to a changing climate. </a:t>
            </a:r>
            <a:endParaRPr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311700" y="4418300"/>
            <a:ext cx="5801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6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https://climatesmart.ny.gov/</a:t>
            </a:r>
            <a:endParaRPr sz="1600"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4825" y="3472800"/>
            <a:ext cx="5689175" cy="143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Purpose of </a:t>
            </a: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Greenhouse Gas (GHG) </a:t>
            </a: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Inventory for </a:t>
            </a:r>
            <a:r>
              <a:rPr lang="en" sz="2500">
                <a:latin typeface="Times New Roman"/>
                <a:ea typeface="Times New Roman"/>
                <a:cs typeface="Times New Roman"/>
                <a:sym typeface="Times New Roman"/>
              </a:rPr>
              <a:t>Manlius-2019</a:t>
            </a:r>
            <a:endParaRPr sz="2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Calculate GHG emissions from the selected sectors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Identify ways to reduce GHG emissions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Char char="●"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Manlius can become a </a:t>
            </a: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certified Climate Smart Community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54825" y="3472800"/>
            <a:ext cx="5689175" cy="143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65700" y="1203000"/>
            <a:ext cx="8958900" cy="3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EPA Local Greenhouse Gas Inventory tool and ICLEI protocol were used to calculate GHG emissions for the year 2019. The following three sectors are included: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a)Buildings and facilities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b)Streetlights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c)Vehicle fleet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Methods Cont’d and Data Exclusions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pump stations have been turned over to Onondaga County as part of the sewer consolidation so the following accounts were removed from this study.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9863" y="3447000"/>
            <a:ext cx="4333875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4838" y="3015050"/>
            <a:ext cx="6567349" cy="165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8425" y="2054650"/>
            <a:ext cx="6640174" cy="103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type="title"/>
          </p:nvPr>
        </p:nvSpPr>
        <p:spPr>
          <a:xfrm>
            <a:off x="311700" y="372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Streetlights - Findings and Graph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 txBox="1"/>
          <p:nvPr>
            <p:ph idx="1" type="body"/>
          </p:nvPr>
        </p:nvSpPr>
        <p:spPr>
          <a:xfrm>
            <a:off x="216325" y="921325"/>
            <a:ext cx="8520600" cy="94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otal annual energy consumption is 160,390 kWh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18.49 MT CO2e emissions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7052" y="1571900"/>
            <a:ext cx="5285250" cy="318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Vehicle Fleet Sector - 2019 Emissions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0825" y="959613"/>
            <a:ext cx="666750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Buildings and Facilities - Graph</a:t>
            </a: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9250" y="1194975"/>
            <a:ext cx="5643500" cy="33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3F24E5FF001F4194E831B633ED97E6" ma:contentTypeVersion="10" ma:contentTypeDescription="Create a new document." ma:contentTypeScope="" ma:versionID="2816a45059896484468c36114a3b9fe1">
  <xsd:schema xmlns:xsd="http://www.w3.org/2001/XMLSchema" xmlns:xs="http://www.w3.org/2001/XMLSchema" xmlns:p="http://schemas.microsoft.com/office/2006/metadata/properties" xmlns:ns2="2c65b3ed-0a7f-45f0-a0c0-291e28d3c29d" targetNamespace="http://schemas.microsoft.com/office/2006/metadata/properties" ma:root="true" ma:fieldsID="ccd959021dd687cd9707e5ae53fa4261" ns2:_="">
    <xsd:import namespace="2c65b3ed-0a7f-45f0-a0c0-291e28d3c2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b3ed-0a7f-45f0-a0c0-291e28d3c2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CCD319-85E9-401F-BF38-33FA680DE0CD}"/>
</file>

<file path=customXml/itemProps2.xml><?xml version="1.0" encoding="utf-8"?>
<ds:datastoreItem xmlns:ds="http://schemas.openxmlformats.org/officeDocument/2006/customXml" ds:itemID="{162AF93B-C7B6-42FE-BE5D-8F886D592CA1}"/>
</file>

<file path=customXml/itemProps3.xml><?xml version="1.0" encoding="utf-8"?>
<ds:datastoreItem xmlns:ds="http://schemas.openxmlformats.org/officeDocument/2006/customXml" ds:itemID="{945B09D4-8809-4398-A1F7-8632DC95C599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0x010100223F24E5FF001F4194E831B633ED97E6</vt:lpwstr>
  </property>
</Properties>
</file>